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D6EE"/>
    <a:srgbClr val="DAE9F6"/>
    <a:srgbClr val="9BC2E5"/>
    <a:srgbClr val="C7DDF1"/>
    <a:srgbClr val="A9CBE9"/>
    <a:srgbClr val="F9FBFD"/>
    <a:srgbClr val="ECF3FA"/>
    <a:srgbClr val="D4E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83-85E2-4C59-A3BE-218584F813EC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2665-3ECF-4E03-8827-868C9297E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12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83-85E2-4C59-A3BE-218584F813EC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2665-3ECF-4E03-8827-868C9297E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83-85E2-4C59-A3BE-218584F813EC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2665-3ECF-4E03-8827-868C9297E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81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83-85E2-4C59-A3BE-218584F813EC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2665-3ECF-4E03-8827-868C9297E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93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83-85E2-4C59-A3BE-218584F813EC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2665-3ECF-4E03-8827-868C9297E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14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83-85E2-4C59-A3BE-218584F813EC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2665-3ECF-4E03-8827-868C9297E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8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83-85E2-4C59-A3BE-218584F813EC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2665-3ECF-4E03-8827-868C9297E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33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83-85E2-4C59-A3BE-218584F813EC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2665-3ECF-4E03-8827-868C9297E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50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83-85E2-4C59-A3BE-218584F813EC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2665-3ECF-4E03-8827-868C9297E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32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83-85E2-4C59-A3BE-218584F813EC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2665-3ECF-4E03-8827-868C9297E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215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BC83-85E2-4C59-A3BE-218584F813EC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2665-3ECF-4E03-8827-868C9297E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30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BC83-85E2-4C59-A3BE-218584F813EC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A2665-3ECF-4E03-8827-868C9297E9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80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101929"/>
              </p:ext>
            </p:extLst>
          </p:nvPr>
        </p:nvGraphicFramePr>
        <p:xfrm>
          <a:off x="2004116" y="13032"/>
          <a:ext cx="8084399" cy="5912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16">
                  <a:extLst>
                    <a:ext uri="{9D8B030D-6E8A-4147-A177-3AD203B41FA5}">
                      <a16:colId xmlns:a16="http://schemas.microsoft.com/office/drawing/2014/main" xmlns="" val="3662652481"/>
                    </a:ext>
                  </a:extLst>
                </a:gridCol>
                <a:gridCol w="1066881">
                  <a:extLst>
                    <a:ext uri="{9D8B030D-6E8A-4147-A177-3AD203B41FA5}">
                      <a16:colId xmlns:a16="http://schemas.microsoft.com/office/drawing/2014/main" xmlns="" val="2975055313"/>
                    </a:ext>
                  </a:extLst>
                </a:gridCol>
                <a:gridCol w="1066881">
                  <a:extLst>
                    <a:ext uri="{9D8B030D-6E8A-4147-A177-3AD203B41FA5}">
                      <a16:colId xmlns:a16="http://schemas.microsoft.com/office/drawing/2014/main" xmlns="" val="2808312686"/>
                    </a:ext>
                  </a:extLst>
                </a:gridCol>
                <a:gridCol w="1066881">
                  <a:extLst>
                    <a:ext uri="{9D8B030D-6E8A-4147-A177-3AD203B41FA5}">
                      <a16:colId xmlns:a16="http://schemas.microsoft.com/office/drawing/2014/main" xmlns="" val="1890589424"/>
                    </a:ext>
                  </a:extLst>
                </a:gridCol>
                <a:gridCol w="540055">
                  <a:extLst>
                    <a:ext uri="{9D8B030D-6E8A-4147-A177-3AD203B41FA5}">
                      <a16:colId xmlns:a16="http://schemas.microsoft.com/office/drawing/2014/main" xmlns="" val="2561949307"/>
                    </a:ext>
                  </a:extLst>
                </a:gridCol>
                <a:gridCol w="526826">
                  <a:extLst>
                    <a:ext uri="{9D8B030D-6E8A-4147-A177-3AD203B41FA5}">
                      <a16:colId xmlns:a16="http://schemas.microsoft.com/office/drawing/2014/main" xmlns="" val="744225065"/>
                    </a:ext>
                  </a:extLst>
                </a:gridCol>
                <a:gridCol w="1066881">
                  <a:extLst>
                    <a:ext uri="{9D8B030D-6E8A-4147-A177-3AD203B41FA5}">
                      <a16:colId xmlns:a16="http://schemas.microsoft.com/office/drawing/2014/main" xmlns="" val="2377698434"/>
                    </a:ext>
                  </a:extLst>
                </a:gridCol>
                <a:gridCol w="1066881">
                  <a:extLst>
                    <a:ext uri="{9D8B030D-6E8A-4147-A177-3AD203B41FA5}">
                      <a16:colId xmlns:a16="http://schemas.microsoft.com/office/drawing/2014/main" xmlns="" val="2082904291"/>
                    </a:ext>
                  </a:extLst>
                </a:gridCol>
                <a:gridCol w="1066881">
                  <a:extLst>
                    <a:ext uri="{9D8B030D-6E8A-4147-A177-3AD203B41FA5}">
                      <a16:colId xmlns:a16="http://schemas.microsoft.com/office/drawing/2014/main" xmlns="" val="289676079"/>
                    </a:ext>
                  </a:extLst>
                </a:gridCol>
                <a:gridCol w="308116">
                  <a:extLst>
                    <a:ext uri="{9D8B030D-6E8A-4147-A177-3AD203B41FA5}">
                      <a16:colId xmlns:a16="http://schemas.microsoft.com/office/drawing/2014/main" xmlns="" val="782579685"/>
                    </a:ext>
                  </a:extLst>
                </a:gridCol>
              </a:tblGrid>
              <a:tr h="1080000">
                <a:tc gridSpan="10">
                  <a:txBody>
                    <a:bodyPr/>
                    <a:lstStyle/>
                    <a:p>
                      <a:pPr algn="ctr"/>
                      <a:r>
                        <a:rPr lang="de-DE" sz="2400" b="0" dirty="0" smtClean="0">
                          <a:latin typeface="TUM Neue Helvetica 55 Regular" panose="020B0604020202020204" pitchFamily="34" charset="0"/>
                        </a:rPr>
                        <a:t>TUM </a:t>
                      </a:r>
                      <a:r>
                        <a:rPr lang="de-DE" sz="2400" b="0" dirty="0" smtClean="0">
                          <a:latin typeface="TUM Neue Helvetica 55 Regular" panose="020B0604020202020204" pitchFamily="34" charset="0"/>
                        </a:rPr>
                        <a:t>Graduate School Requirements</a:t>
                      </a:r>
                      <a:endParaRPr lang="de-DE" sz="2400" b="0" dirty="0" smtClean="0">
                        <a:latin typeface="TUM Neue Helvetica 55 Regular" panose="020B0604020202020204" pitchFamily="34" charset="0"/>
                      </a:endParaRPr>
                    </a:p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Kick-off Seminar</a:t>
                      </a:r>
                    </a:p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Good Scientific Practice</a:t>
                      </a:r>
                      <a:r>
                        <a:rPr lang="de-DE" sz="1400" b="0" baseline="0" dirty="0" smtClean="0">
                          <a:latin typeface="TUM Neue Helvetica 55 Regular" panose="020B0604020202020204" pitchFamily="34" charset="0"/>
                        </a:rPr>
                        <a:t> Seminar</a:t>
                      </a:r>
                      <a:endParaRPr lang="de-DE" sz="14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38195195"/>
                  </a:ext>
                </a:extLst>
              </a:tr>
              <a:tr h="504000">
                <a:tc gridSpan="10">
                  <a:txBody>
                    <a:bodyPr/>
                    <a:lstStyle/>
                    <a:p>
                      <a:pPr algn="ctr"/>
                      <a:r>
                        <a:rPr lang="de-DE" sz="2400" b="0" dirty="0" smtClean="0">
                          <a:latin typeface="TUM Neue Helvetica 55 Regular" panose="020B0604020202020204" pitchFamily="34" charset="0"/>
                        </a:rPr>
                        <a:t>PhD </a:t>
                      </a:r>
                      <a:r>
                        <a:rPr lang="de-DE" sz="2400" b="0" dirty="0" smtClean="0">
                          <a:latin typeface="TUM Neue Helvetica 55 Regular" panose="020B0604020202020204" pitchFamily="34" charset="0"/>
                        </a:rPr>
                        <a:t>Scientific</a:t>
                      </a:r>
                      <a:r>
                        <a:rPr lang="de-DE" sz="2400" b="0" baseline="0" dirty="0" smtClean="0">
                          <a:latin typeface="TUM Neue Helvetica 55 Regular" panose="020B0604020202020204" pitchFamily="34" charset="0"/>
                        </a:rPr>
                        <a:t> Training</a:t>
                      </a:r>
                      <a:endParaRPr lang="de-DE" sz="24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lnB w="12700" cmpd="sng">
                      <a:noFill/>
                    </a:lnB>
                    <a:solidFill>
                      <a:srgbClr val="9BC2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2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2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442073"/>
                  </a:ext>
                </a:extLst>
              </a:tr>
              <a:tr h="504000">
                <a:tc rowSpan="6">
                  <a:txBody>
                    <a:bodyPr/>
                    <a:lstStyle/>
                    <a:p>
                      <a:pPr algn="ctr"/>
                      <a:endParaRPr lang="de-DE" sz="2600" b="0" dirty="0"/>
                    </a:p>
                  </a:txBody>
                  <a:tcPr marL="90312" marR="90312" marT="45178" marB="451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C2E5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de-DE" sz="2200" b="0" dirty="0" smtClean="0">
                          <a:latin typeface="TUM Neue Helvetica 55 Regular" panose="020B0604020202020204" pitchFamily="34" charset="0"/>
                        </a:rPr>
                        <a:t>Curriculum</a:t>
                      </a:r>
                      <a:endParaRPr lang="de-DE" sz="22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rgbClr val="ECF3F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de-DE" sz="2600" b="0" dirty="0"/>
                    </a:p>
                  </a:txBody>
                  <a:tcPr marL="90312" marR="90312" marT="45178" marB="451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8168930"/>
                  </a:ext>
                </a:extLst>
              </a:tr>
              <a:tr h="1798591">
                <a:tc vMerge="1"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Lectures</a:t>
                      </a:r>
                    </a:p>
                  </a:txBody>
                  <a:tcPr marL="90312" marR="90312" marT="45178" marB="45178" vert="vert270" anchor="ctr">
                    <a:lnL w="12700" cmpd="sng">
                      <a:noFill/>
                    </a:lnL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Laboratory Courses</a:t>
                      </a:r>
                    </a:p>
                  </a:txBody>
                  <a:tcPr marL="90312" marR="90312" marT="45178" marB="45178" vert="vert270" anchor="ctr"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Scientific</a:t>
                      </a:r>
                      <a:r>
                        <a:rPr lang="de-DE" sz="1400" b="0" baseline="0" dirty="0" smtClean="0">
                          <a:latin typeface="TUM Neue Helvetica 55 Regular" panose="020B0604020202020204" pitchFamily="34" charset="0"/>
                        </a:rPr>
                        <a:t> Seminars</a:t>
                      </a:r>
                    </a:p>
                  </a:txBody>
                  <a:tcPr marL="90312" marR="90312" marT="45178" marB="45178" vert="vert270" anchor="ctr">
                    <a:solidFill>
                      <a:srgbClr val="ECF3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 err="1" smtClean="0">
                          <a:latin typeface="TUM Neue Helvetica 55 Regular" panose="020B0604020202020204" pitchFamily="34" charset="0"/>
                        </a:rPr>
                        <a:t>Keynote</a:t>
                      </a:r>
                      <a:r>
                        <a:rPr lang="de-DE" sz="1400" b="0" baseline="0" dirty="0" smtClean="0">
                          <a:latin typeface="TUM Neue Helvetica 55 Regular" panose="020B0604020202020204" pitchFamily="34" charset="0"/>
                        </a:rPr>
                        <a:t> Lectures</a:t>
                      </a:r>
                    </a:p>
                  </a:txBody>
                  <a:tcPr marL="90312" marR="90312" marT="45178" marB="45178" vert="vert270" anchor="ctr">
                    <a:solidFill>
                      <a:srgbClr val="ECF3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err="1" smtClean="0">
                          <a:latin typeface="TUM Neue Helvetica 55 Regular" panose="020B0604020202020204" pitchFamily="34" charset="0"/>
                        </a:rPr>
                        <a:t>Presentation</a:t>
                      </a:r>
                      <a:endParaRPr lang="de-DE" sz="1400" b="0" dirty="0" smtClean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vert="vert270" anchor="ctr"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Transferable Skills</a:t>
                      </a:r>
                    </a:p>
                    <a:p>
                      <a:pPr algn="ctr"/>
                      <a:r>
                        <a:rPr lang="de-DE" sz="1400" b="0" baseline="0" dirty="0" smtClean="0">
                          <a:latin typeface="TUM Neue Helvetica 55 Regular" panose="020B0604020202020204" pitchFamily="34" charset="0"/>
                        </a:rPr>
                        <a:t>Courses</a:t>
                      </a:r>
                    </a:p>
                  </a:txBody>
                  <a:tcPr marL="90312" marR="90312" marT="45178" marB="45178" vert="vert270" anchor="ctr"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Thesis </a:t>
                      </a:r>
                      <a:r>
                        <a:rPr lang="de-DE" sz="1400" b="0" dirty="0" err="1" smtClean="0">
                          <a:latin typeface="TUM Neue Helvetica 55 Regular" panose="020B0604020202020204" pitchFamily="34" charset="0"/>
                        </a:rPr>
                        <a:t>Committee</a:t>
                      </a:r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 Meetings</a:t>
                      </a:r>
                      <a:endParaRPr lang="de-DE" sz="14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vert="vert270" anchor="ctr">
                    <a:lnR w="12700" cmpd="sng">
                      <a:noFill/>
                    </a:lnR>
                    <a:solidFill>
                      <a:srgbClr val="ECF3FA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4877529"/>
                  </a:ext>
                </a:extLst>
              </a:tr>
              <a:tr h="42738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4 ECTS</a:t>
                      </a:r>
                      <a:endParaRPr lang="de-DE" sz="14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lnL w="12700" cmpd="sng">
                      <a:noFill/>
                    </a:lnL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8 ECTS</a:t>
                      </a:r>
                      <a:endParaRPr lang="de-DE" sz="14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9 ECTS</a:t>
                      </a:r>
                      <a:endParaRPr lang="de-DE" sz="14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solidFill>
                      <a:srgbClr val="ECF3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1 ECTS</a:t>
                      </a:r>
                      <a:endParaRPr lang="de-DE" sz="14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solidFill>
                      <a:srgbClr val="ECF3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1 ECTS</a:t>
                      </a:r>
                      <a:endParaRPr lang="de-DE" sz="14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3 ECTS</a:t>
                      </a:r>
                      <a:endParaRPr lang="de-DE" sz="14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>
                          <a:latin typeface="TUM Neue Helvetica 55 Regular" panose="020B0604020202020204" pitchFamily="34" charset="0"/>
                        </a:rPr>
                        <a:t>6 ECTS</a:t>
                      </a:r>
                      <a:endParaRPr lang="de-DE" sz="14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lnR w="12700" cmpd="sng">
                      <a:noFill/>
                    </a:lnR>
                    <a:solidFill>
                      <a:srgbClr val="ECF3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2220798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800" b="0" dirty="0" smtClean="0">
                          <a:latin typeface="TUM Neue Helvetica 55 Regular" panose="020B0604020202020204" pitchFamily="34" charset="0"/>
                        </a:rPr>
                        <a:t>Dissertation</a:t>
                      </a:r>
                      <a:endParaRPr lang="de-DE" sz="18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rgbClr val="DAE9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vert="vert27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800" b="0" dirty="0" smtClean="0">
                          <a:latin typeface="TUM Neue Helvetica 55 Regular" panose="020B0604020202020204" pitchFamily="34" charset="0"/>
                        </a:rPr>
                        <a:t>Thesis Defense</a:t>
                      </a:r>
                      <a:endParaRPr lang="de-DE" sz="18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rgbClr val="DAE9F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vert="vert27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0537978"/>
                  </a:ext>
                </a:extLst>
              </a:tr>
              <a:tr h="270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800" b="0" dirty="0" smtClean="0">
                          <a:latin typeface="TUM Neue Helvetica 55 Regular" panose="020B0604020202020204" pitchFamily="34" charset="0"/>
                        </a:rPr>
                        <a:t>144</a:t>
                      </a:r>
                      <a:r>
                        <a:rPr lang="de-DE" sz="1800" b="0" baseline="0" dirty="0" smtClean="0">
                          <a:latin typeface="TUM Neue Helvetica 55 Regular" panose="020B0604020202020204" pitchFamily="34" charset="0"/>
                        </a:rPr>
                        <a:t> ECTS</a:t>
                      </a:r>
                      <a:endParaRPr lang="de-DE" sz="18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rgbClr val="DA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800" b="0" dirty="0" smtClean="0">
                          <a:latin typeface="TUM Neue Helvetica 55 Regular" panose="020B0604020202020204" pitchFamily="34" charset="0"/>
                        </a:rPr>
                        <a:t>4 ECTS</a:t>
                      </a:r>
                      <a:endParaRPr lang="de-DE" sz="18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rgbClr val="DAE9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3867837"/>
                  </a:ext>
                </a:extLst>
              </a:tr>
              <a:tr h="24329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de-DE" sz="1800" b="0" dirty="0" smtClean="0">
                          <a:latin typeface="TUM Neue Helvetica 55 Regular" panose="020B0604020202020204" pitchFamily="34" charset="0"/>
                        </a:rPr>
                        <a:t>First-authored publication</a:t>
                      </a:r>
                      <a:endParaRPr lang="de-DE" sz="18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rgbClr val="BCD6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0931595"/>
                  </a:ext>
                </a:extLst>
              </a:tr>
              <a:tr h="504000">
                <a:tc gridSpan="10">
                  <a:txBody>
                    <a:bodyPr/>
                    <a:lstStyle/>
                    <a:p>
                      <a:pPr algn="ctr"/>
                      <a:r>
                        <a:rPr lang="de-DE" sz="2400" b="0" dirty="0" smtClean="0">
                          <a:latin typeface="TUM Neue Helvetica 55 Regular" panose="020B0604020202020204" pitchFamily="34" charset="0"/>
                        </a:rPr>
                        <a:t>Total:180 </a:t>
                      </a:r>
                      <a:r>
                        <a:rPr lang="de-DE" sz="2400" b="0" dirty="0" smtClean="0">
                          <a:latin typeface="TUM Neue Helvetica 55 Regular" panose="020B0604020202020204" pitchFamily="34" charset="0"/>
                        </a:rPr>
                        <a:t>ECTS</a:t>
                      </a:r>
                      <a:endParaRPr lang="de-DE" sz="2400" b="0" dirty="0">
                        <a:latin typeface="TUM Neue Helvetica 55 Regular" panose="020B0604020202020204" pitchFamily="34" charset="0"/>
                      </a:endParaRPr>
                    </a:p>
                  </a:txBody>
                  <a:tcPr marL="90312" marR="90312" marT="45178" marB="451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C2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b="0" dirty="0"/>
                    </a:p>
                  </a:txBody>
                  <a:tcPr marL="90312" marR="90312" marT="45178" marB="45178" anchor="ctr"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rgbClr val="D4E5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2600" b="0" dirty="0"/>
                    </a:p>
                  </a:txBody>
                  <a:tcPr marL="90312" marR="90312" marT="45178" marB="451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C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531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93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TUM Neue Helvetica 55 Regular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</dc:creator>
  <cp:lastModifiedBy>Barbaria, Elena</cp:lastModifiedBy>
  <cp:revision>19</cp:revision>
  <dcterms:created xsi:type="dcterms:W3CDTF">2020-02-05T08:55:40Z</dcterms:created>
  <dcterms:modified xsi:type="dcterms:W3CDTF">2020-09-30T07:10:19Z</dcterms:modified>
</cp:coreProperties>
</file>